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20" autoAdjust="0"/>
  </p:normalViewPr>
  <p:slideViewPr>
    <p:cSldViewPr snapToGrid="0">
      <p:cViewPr varScale="1">
        <p:scale>
          <a:sx n="65" d="100"/>
          <a:sy n="65" d="100"/>
        </p:scale>
        <p:origin x="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6DCFD4-3A44-498D-A36D-15DCB565D2D6}" type="datetimeFigureOut">
              <a:rPr lang="en-US" smtClean="0"/>
              <a:t>10/19/2022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21D47-1E91-4CFC-A4A3-545F38AAB7A2}" type="slidenum">
              <a:rPr lang="en-US" smtClean="0"/>
              <a:t>‹#›</a:t>
            </a:fld>
            <a:endParaRPr lang="en-US"/>
          </a:p>
        </p:txBody>
      </p:sp>
    </p:spTree>
    <p:extLst>
      <p:ext uri="{BB962C8B-B14F-4D97-AF65-F5344CB8AC3E}">
        <p14:creationId xmlns:p14="http://schemas.microsoft.com/office/powerpoint/2010/main" val="76239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that terms have been introduced in the first training, it is helpful to understand the different approaches to conducting a costing exercise.</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1</a:t>
            </a:fld>
            <a:endParaRPr lang="en-US"/>
          </a:p>
        </p:txBody>
      </p:sp>
    </p:spTree>
    <p:extLst>
      <p:ext uri="{BB962C8B-B14F-4D97-AF65-F5344CB8AC3E}">
        <p14:creationId xmlns:p14="http://schemas.microsoft.com/office/powerpoint/2010/main" val="2138695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Financial and bottom-up costing (since we are still looking at actual site level costs) will still be used, but normative costing will be used instead of empirical costing, because the cost of the increased provider time will need to be included.</a:t>
            </a:r>
          </a:p>
          <a:p>
            <a:pPr marL="171450" indent="-171450">
              <a:buFont typeface="Arial" panose="020B0604020202020204" pitchFamily="34" charset="0"/>
              <a:buChar char="•"/>
            </a:pPr>
            <a:r>
              <a:rPr lang="en-US" dirty="0"/>
              <a:t>Remember that empirical costing reflects what is actually happening on the ground, while normative costing reflects what should be happening. In this example, the provider “should” be spending more time with clients.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16</a:t>
            </a:fld>
            <a:endParaRPr lang="en-US"/>
          </a:p>
        </p:txBody>
      </p:sp>
    </p:spTree>
    <p:extLst>
      <p:ext uri="{BB962C8B-B14F-4D97-AF65-F5344CB8AC3E}">
        <p14:creationId xmlns:p14="http://schemas.microsoft.com/office/powerpoint/2010/main" val="1302463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HMIS statistics, you can display costs along a number of different dimensions.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19</a:t>
            </a:fld>
            <a:endParaRPr lang="en-US"/>
          </a:p>
        </p:txBody>
      </p:sp>
    </p:spTree>
    <p:extLst>
      <p:ext uri="{BB962C8B-B14F-4D97-AF65-F5344CB8AC3E}">
        <p14:creationId xmlns:p14="http://schemas.microsoft.com/office/powerpoint/2010/main" val="249089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All of these dimensions should be reported with costing results and are important to keep in mind when comparing results from various costing studies.</a:t>
            </a:r>
          </a:p>
          <a:p>
            <a:pPr marL="171450" indent="-171450" defTabSz="914325">
              <a:buFont typeface="Arial" panose="020B0604020202020204" pitchFamily="34" charset="0"/>
              <a:buChar char="•"/>
              <a:defRPr/>
            </a:pPr>
            <a:r>
              <a:rPr lang="en-US" dirty="0"/>
              <a:t>WRA=Women of reproductive age.</a:t>
            </a:r>
          </a:p>
          <a:p>
            <a:pPr marL="171450" indent="-171450" defTabSz="914325">
              <a:buFont typeface="Arial" panose="020B0604020202020204" pitchFamily="34" charset="0"/>
              <a:buChar char="•"/>
              <a:defRPr/>
            </a:pPr>
            <a:r>
              <a:rPr lang="en-US" dirty="0" err="1"/>
              <a:t>MWRA</a:t>
            </a:r>
            <a:r>
              <a:rPr lang="en-US" dirty="0"/>
              <a:t>= Married women of reproductive age.</a:t>
            </a:r>
          </a:p>
          <a:p>
            <a:pPr marL="171450" indent="-171450" defTabSz="914325">
              <a:buFont typeface="Arial" panose="020B0604020202020204" pitchFamily="34" charset="0"/>
              <a:buChar char="•"/>
              <a:defRPr/>
            </a:pPr>
            <a:r>
              <a:rPr lang="en-US" dirty="0"/>
              <a:t>“Platform” means where the services are being delivered.</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20</a:t>
            </a:fld>
            <a:endParaRPr lang="en-US"/>
          </a:p>
        </p:txBody>
      </p:sp>
    </p:spTree>
    <p:extLst>
      <p:ext uri="{BB962C8B-B14F-4D97-AF65-F5344CB8AC3E}">
        <p14:creationId xmlns:p14="http://schemas.microsoft.com/office/powerpoint/2010/main" val="311794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Costing perspective looks at who is paying the cost of something. The provider perspective is the most commonly used perspective in the costing literature.</a:t>
            </a:r>
          </a:p>
          <a:p>
            <a:pPr marL="171450" indent="-171450">
              <a:buFont typeface="Arial" panose="020B0604020202020204" pitchFamily="34" charset="0"/>
              <a:buChar char="•"/>
            </a:pPr>
            <a:r>
              <a:rPr lang="en-US" dirty="0"/>
              <a:t>Note that “platform” is different than “ownership”, which refers to public, private, or NGO; “platform” defines where the costs are incurred.</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21</a:t>
            </a:fld>
            <a:endParaRPr lang="en-US"/>
          </a:p>
        </p:txBody>
      </p:sp>
    </p:spTree>
    <p:extLst>
      <p:ext uri="{BB962C8B-B14F-4D97-AF65-F5344CB8AC3E}">
        <p14:creationId xmlns:p14="http://schemas.microsoft.com/office/powerpoint/2010/main" val="2919439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Costs can be disaggregated by input categories, activity categories, or service categories.</a:t>
            </a:r>
          </a:p>
          <a:p>
            <a:pPr marL="171450" indent="-171450" defTabSz="914325">
              <a:buFont typeface="Arial" panose="020B0604020202020204" pitchFamily="34" charset="0"/>
              <a:buChar char="•"/>
              <a:defRPr/>
            </a:pPr>
            <a:r>
              <a:rPr lang="en-US" dirty="0"/>
              <a:t>Each of these categories can be further disaggregated to capture different types of costs. </a:t>
            </a:r>
          </a:p>
          <a:p>
            <a:pPr marL="171450" indent="-171450" defTabSz="914325">
              <a:buFont typeface="Arial" panose="020B0604020202020204" pitchFamily="34" charset="0"/>
              <a:buChar char="•"/>
              <a:defRPr/>
            </a:pPr>
            <a:r>
              <a:rPr lang="en-US" dirty="0"/>
              <a:t>Above-site level costs are not disaggregated into the categories listed on this slide.</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24</a:t>
            </a:fld>
            <a:endParaRPr lang="en-US"/>
          </a:p>
        </p:txBody>
      </p:sp>
    </p:spTree>
    <p:extLst>
      <p:ext uri="{BB962C8B-B14F-4D97-AF65-F5344CB8AC3E}">
        <p14:creationId xmlns:p14="http://schemas.microsoft.com/office/powerpoint/2010/main" val="4136678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Notice that the total unit cost (bottom row in green text; $100.00) is the same across each “slice”. </a:t>
            </a:r>
          </a:p>
          <a:p>
            <a:pPr marL="171450" indent="-171450">
              <a:buFont typeface="Arial" panose="020B0604020202020204" pitchFamily="34" charset="0"/>
              <a:buChar char="•"/>
            </a:pPr>
            <a:r>
              <a:rPr lang="en-US" dirty="0"/>
              <a:t>While the total cost is the same, there are different ways of reporting this cost; by inputs, by activities, or by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can also all be triangulated with one another. Looking at costs by different slices can help provide insight into how different cost components are driving the overall program cost.</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25</a:t>
            </a:fld>
            <a:endParaRPr lang="en-US"/>
          </a:p>
        </p:txBody>
      </p:sp>
    </p:spTree>
    <p:extLst>
      <p:ext uri="{BB962C8B-B14F-4D97-AF65-F5344CB8AC3E}">
        <p14:creationId xmlns:p14="http://schemas.microsoft.com/office/powerpoint/2010/main" val="4225170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1" indent="-171450" algn="l" defTabSz="914400" rtl="0" eaLnBrk="1" latinLnBrk="0" hangingPunct="1">
              <a:lnSpc>
                <a:spcPct val="107000"/>
              </a:lnSpc>
              <a:spcBef>
                <a:spcPts val="0"/>
              </a:spcBef>
              <a:buFont typeface="Arial" panose="020B0604020202020204" pitchFamily="34" charset="0"/>
              <a:buChar char="•"/>
              <a:tabLst>
                <a:tab pos="347663" algn="l"/>
              </a:tabLst>
            </a:pPr>
            <a:r>
              <a:rPr lang="en-US" sz="1200" kern="1200" dirty="0">
                <a:solidFill>
                  <a:schemeClr val="tx1"/>
                </a:solidFill>
                <a:latin typeface="+mn-lt"/>
                <a:ea typeface="+mn-ea"/>
                <a:cs typeface="+mn-cs"/>
              </a:rPr>
              <a:t>Input categories include items such as: personnel, drugs/medicines, overhead, etc.</a:t>
            </a:r>
          </a:p>
          <a:p>
            <a:pPr marL="171450" lvl="1" indent="-171450" algn="l" defTabSz="914400" rtl="0" eaLnBrk="1" latinLnBrk="0" hangingPunct="1">
              <a:lnSpc>
                <a:spcPct val="107000"/>
              </a:lnSpc>
              <a:spcBef>
                <a:spcPts val="0"/>
              </a:spcBef>
              <a:buFont typeface="Arial" panose="020B0604020202020204" pitchFamily="34" charset="0"/>
              <a:buChar char="•"/>
              <a:tabLst>
                <a:tab pos="347663" algn="l"/>
              </a:tabLst>
            </a:pPr>
            <a:r>
              <a:rPr lang="en-US" sz="1200" kern="1200" dirty="0">
                <a:solidFill>
                  <a:schemeClr val="tx1"/>
                </a:solidFill>
                <a:latin typeface="+mn-lt"/>
                <a:ea typeface="+mn-ea"/>
                <a:cs typeface="+mn-cs"/>
              </a:rPr>
              <a:t>Input categories also can be organized in different ways:</a:t>
            </a:r>
          </a:p>
          <a:p>
            <a:pPr marL="628650" lvl="2" indent="-171450" algn="l" defTabSz="914400" rtl="0" eaLnBrk="1" latinLnBrk="0" hangingPunct="1">
              <a:lnSpc>
                <a:spcPct val="107000"/>
              </a:lnSpc>
              <a:spcBef>
                <a:spcPts val="0"/>
              </a:spcBef>
              <a:buFont typeface="Arial" panose="020B0604020202020204" pitchFamily="34" charset="0"/>
              <a:buChar char="•"/>
              <a:tabLst>
                <a:tab pos="347663" algn="l"/>
              </a:tabLst>
            </a:pPr>
            <a:r>
              <a:rPr lang="en-US" sz="1200" kern="1200" dirty="0">
                <a:solidFill>
                  <a:schemeClr val="tx1"/>
                </a:solidFill>
                <a:latin typeface="+mn-lt"/>
                <a:ea typeface="+mn-ea"/>
                <a:cs typeface="+mn-cs"/>
              </a:rPr>
              <a:t>Fixed vs. variable costs</a:t>
            </a:r>
          </a:p>
          <a:p>
            <a:pPr marL="628650" lvl="2" indent="-171450" algn="l" defTabSz="914400" rtl="0" eaLnBrk="1" latinLnBrk="0" hangingPunct="1">
              <a:lnSpc>
                <a:spcPct val="107000"/>
              </a:lnSpc>
              <a:spcBef>
                <a:spcPts val="0"/>
              </a:spcBef>
              <a:buFont typeface="Arial" panose="020B0604020202020204" pitchFamily="34" charset="0"/>
              <a:buChar char="•"/>
              <a:tabLst>
                <a:tab pos="347663" algn="l"/>
              </a:tabLst>
            </a:pPr>
            <a:r>
              <a:rPr lang="en-US" sz="1200" kern="1200" dirty="0">
                <a:solidFill>
                  <a:schemeClr val="tx1"/>
                </a:solidFill>
                <a:latin typeface="+mn-lt"/>
                <a:ea typeface="+mn-ea"/>
                <a:cs typeface="+mn-cs"/>
              </a:rPr>
              <a:t>Recurrent vs. capital costs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27</a:t>
            </a:fld>
            <a:endParaRPr lang="en-US"/>
          </a:p>
        </p:txBody>
      </p:sp>
    </p:spTree>
    <p:extLst>
      <p:ext uri="{BB962C8B-B14F-4D97-AF65-F5344CB8AC3E}">
        <p14:creationId xmlns:p14="http://schemas.microsoft.com/office/powerpoint/2010/main" val="14300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Recall that it is important to understand the difference between fixed and variable costs because variable costs vary by output level, while fixed costs do not (see chart above).</a:t>
            </a:r>
          </a:p>
          <a:p>
            <a:pPr marL="171450" indent="-171450">
              <a:buFont typeface="Arial" panose="020B0604020202020204" pitchFamily="34" charset="0"/>
              <a:buChar char="•"/>
            </a:pPr>
            <a:r>
              <a:rPr lang="en-US" dirty="0"/>
              <a:t>The following two slides depict how fixed and variable costs can change over time</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28</a:t>
            </a:fld>
            <a:endParaRPr lang="en-US"/>
          </a:p>
        </p:txBody>
      </p:sp>
    </p:spTree>
    <p:extLst>
      <p:ext uri="{BB962C8B-B14F-4D97-AF65-F5344CB8AC3E}">
        <p14:creationId xmlns:p14="http://schemas.microsoft.com/office/powerpoint/2010/main" val="1067088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Average fixed costs usually decrease over time. Average fixed cost is calculated by dividing total fixed cost by outputs within a given year.</a:t>
            </a:r>
          </a:p>
          <a:p>
            <a:pPr marL="171450" indent="-171450">
              <a:buFont typeface="Arial" panose="020B0604020202020204" pitchFamily="34" charset="0"/>
              <a:buChar char="•"/>
            </a:pPr>
            <a:r>
              <a:rPr lang="en-US" dirty="0"/>
              <a:t>The average variable cost initially declines and then increases.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total average cost (the sum of fixed and variable) first declines, reaches a minimum, and then increases again.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Average cost will decrease over time because the fixed cost (part of the numerator) is being spread out over an increasing amount of quantity being produced (the denominator).</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29</a:t>
            </a:fld>
            <a:endParaRPr lang="en-US"/>
          </a:p>
        </p:txBody>
      </p:sp>
    </p:spTree>
    <p:extLst>
      <p:ext uri="{BB962C8B-B14F-4D97-AF65-F5344CB8AC3E}">
        <p14:creationId xmlns:p14="http://schemas.microsoft.com/office/powerpoint/2010/main" val="1989567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low point that the average total cost reaches before increasing again is referred to the “minimum efficient scale” and is the lowest point at which the average total cost will reach.</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30</a:t>
            </a:fld>
            <a:endParaRPr lang="en-US"/>
          </a:p>
        </p:txBody>
      </p:sp>
    </p:spTree>
    <p:extLst>
      <p:ext uri="{BB962C8B-B14F-4D97-AF65-F5344CB8AC3E}">
        <p14:creationId xmlns:p14="http://schemas.microsoft.com/office/powerpoint/2010/main" val="311233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Each cost estimate will have one of these three approaches. For example, a costing activity could utilize economic, bottom-up, and empirical approaches to costing.</a:t>
            </a:r>
          </a:p>
          <a:p>
            <a:pPr marL="171450" indent="-171450" defTabSz="914325">
              <a:buFont typeface="Arial" panose="020B0604020202020204" pitchFamily="34" charset="0"/>
              <a:buChar char="•"/>
              <a:defRPr/>
            </a:pPr>
            <a:r>
              <a:rPr lang="en-US" dirty="0"/>
              <a:t>These approaches will determine how your costing study is designed and what types of results you can expect to get. It is important to keep in mind what question you are trying to answer before deciding on the best approach to take. </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4</a:t>
            </a:fld>
            <a:endParaRPr lang="en-US"/>
          </a:p>
        </p:txBody>
      </p:sp>
    </p:spTree>
    <p:extLst>
      <p:ext uri="{BB962C8B-B14F-4D97-AF65-F5344CB8AC3E}">
        <p14:creationId xmlns:p14="http://schemas.microsoft.com/office/powerpoint/2010/main" val="21533444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Shared costs occur at the site level and can also be referred to as “operational” or overhead costs. In facilities where family planning is being provided along with other health services, these costs are being shared by the entire facility. </a:t>
            </a:r>
          </a:p>
          <a:p>
            <a:pPr marL="171450" indent="-171450" defTabSz="914325">
              <a:buFont typeface="Arial" panose="020B0604020202020204" pitchFamily="34" charset="0"/>
              <a:buChar char="•"/>
              <a:defRPr/>
            </a:pPr>
            <a:r>
              <a:rPr lang="en-US" dirty="0"/>
              <a:t>To determine what percent of these shared costs should be allocated to family planning, an allocation key should be developed. This can be used to allocate costs in a variety of ways. </a:t>
            </a:r>
          </a:p>
          <a:p>
            <a:pPr marL="171450" indent="-171450" defTabSz="914325">
              <a:buFont typeface="Arial" panose="020B0604020202020204" pitchFamily="34" charset="0"/>
              <a:buChar char="•"/>
              <a:defRPr/>
            </a:pPr>
            <a:r>
              <a:rPr lang="en-US" dirty="0"/>
              <a:t>For example (using the table on this slide), if a vehicle is shared among FP, </a:t>
            </a:r>
            <a:r>
              <a:rPr lang="en-US" dirty="0" err="1"/>
              <a:t>MCH</a:t>
            </a:r>
            <a:r>
              <a:rPr lang="en-US" dirty="0"/>
              <a:t>, and HIV services and is used 40% of the time for family planning services, then 40% of the cost of that vehicle should be allocated to total family planning costs. </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31</a:t>
            </a:fld>
            <a:endParaRPr lang="en-US"/>
          </a:p>
        </p:txBody>
      </p:sp>
    </p:spTree>
    <p:extLst>
      <p:ext uri="{BB962C8B-B14F-4D97-AF65-F5344CB8AC3E}">
        <p14:creationId xmlns:p14="http://schemas.microsoft.com/office/powerpoint/2010/main" val="3456561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Global Health Costing Consortium has many resources for costing on the website listed above.</a:t>
            </a:r>
          </a:p>
          <a:p>
            <a:pPr marL="171450" indent="-171450" defTabSz="914325">
              <a:buFont typeface="Arial" panose="020B0604020202020204" pitchFamily="34" charset="0"/>
              <a:buChar char="•"/>
              <a:defRPr/>
            </a:pPr>
            <a:r>
              <a:rPr lang="en-US" dirty="0"/>
              <a:t>Utilize the Reference Case for Estimating the Costs of Global Health Services and Interventions to review any concepts, terms, or definitions discussed in this presentation.</a:t>
            </a:r>
          </a:p>
          <a:p>
            <a:pPr marL="171450" indent="-171450" defTabSz="914325">
              <a:buFont typeface="Arial" panose="020B0604020202020204" pitchFamily="34" charset="0"/>
              <a:buChar char="•"/>
              <a:defRPr/>
            </a:pPr>
            <a:r>
              <a:rPr lang="en-US" dirty="0"/>
              <a:t>The Unit Cost Study Repository can be used to display unit costs for a variety of health areas.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33</a:t>
            </a:fld>
            <a:endParaRPr lang="en-US"/>
          </a:p>
        </p:txBody>
      </p:sp>
    </p:spTree>
    <p:extLst>
      <p:ext uri="{BB962C8B-B14F-4D97-AF65-F5344CB8AC3E}">
        <p14:creationId xmlns:p14="http://schemas.microsoft.com/office/powerpoint/2010/main" val="3801303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first resource listed here discusses a method to cost programs that provide integrated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second resource discusses methods for determining quality of </a:t>
            </a:r>
            <a:r>
              <a:rPr lang="en-US" dirty="0" err="1"/>
              <a:t>RMNCH</a:t>
            </a:r>
            <a:r>
              <a:rPr lang="en-US" dirty="0"/>
              <a:t> services.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34</a:t>
            </a:fld>
            <a:endParaRPr lang="en-US"/>
          </a:p>
        </p:txBody>
      </p:sp>
    </p:spTree>
    <p:extLst>
      <p:ext uri="{BB962C8B-B14F-4D97-AF65-F5344CB8AC3E}">
        <p14:creationId xmlns:p14="http://schemas.microsoft.com/office/powerpoint/2010/main" val="99951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Financial costing collects data for actual financial outlays only, while economic costs measure all costs, including donated goods and time.</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5</a:t>
            </a:fld>
            <a:endParaRPr lang="en-US"/>
          </a:p>
        </p:txBody>
      </p:sp>
    </p:spTree>
    <p:extLst>
      <p:ext uri="{BB962C8B-B14F-4D97-AF65-F5344CB8AC3E}">
        <p14:creationId xmlns:p14="http://schemas.microsoft.com/office/powerpoint/2010/main" val="3769206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Ideally, ‘Top-down’ and ‘Bottom-up’ costs should be the same. They differ in terms of methodology and approach to the costing activity and data collection, where ‘Top-down’ costing utilizes aggregate data and ‘Bottom-up’ costing gathers data at a disaggregated level.</a:t>
            </a:r>
          </a:p>
          <a:p>
            <a:pPr marL="171450" indent="-171450" defTabSz="914325">
              <a:buFont typeface="Arial" panose="020B0604020202020204" pitchFamily="34" charset="0"/>
              <a:buChar char="•"/>
              <a:defRPr/>
            </a:pPr>
            <a:r>
              <a:rPr lang="en-US" dirty="0"/>
              <a:t>The graph on this chart shows an example of a case in which these two costs are not the same. Sometimes this can happen due to inefficiencies in the health program or system. For example, the top-down method is showing higher costs, as compared to the bottom-up method. Since top-down evaluates total program costs, this could be indicative of a facility using more resources than needed to provide services. (source: ghcosting.org/</a:t>
            </a:r>
            <a:r>
              <a:rPr lang="en-US" dirty="0" err="1"/>
              <a:t>ucsr</a:t>
            </a:r>
            <a:r>
              <a:rPr lang="en-US" dirty="0"/>
              <a:t>)</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6</a:t>
            </a:fld>
            <a:endParaRPr lang="en-US"/>
          </a:p>
        </p:txBody>
      </p:sp>
    </p:spTree>
    <p:extLst>
      <p:ext uri="{BB962C8B-B14F-4D97-AF65-F5344CB8AC3E}">
        <p14:creationId xmlns:p14="http://schemas.microsoft.com/office/powerpoint/2010/main" val="244279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14325">
              <a:buFont typeface="Arial" panose="020B0604020202020204" pitchFamily="34" charset="0"/>
              <a:buChar char="•"/>
              <a:defRPr/>
            </a:pPr>
            <a:r>
              <a:rPr lang="en-US" dirty="0"/>
              <a:t>Empirical costing is used to collect primary cost data. This type of study would involve direct observation using data collectors in the field.</a:t>
            </a:r>
          </a:p>
          <a:p>
            <a:pPr marL="171450" indent="-171450" defTabSz="914325">
              <a:buFont typeface="Arial" panose="020B0604020202020204" pitchFamily="34" charset="0"/>
              <a:buChar char="•"/>
              <a:defRPr/>
            </a:pPr>
            <a:r>
              <a:rPr lang="en-US" dirty="0"/>
              <a:t>Normative costing reflects how services should be delivered according to policies and norms. </a:t>
            </a:r>
          </a:p>
          <a:p>
            <a:pPr marL="171450" indent="-171450" defTabSz="914325">
              <a:buFont typeface="Arial" panose="020B0604020202020204" pitchFamily="34" charset="0"/>
              <a:buChar char="•"/>
              <a:defRPr/>
            </a:pPr>
            <a:r>
              <a:rPr lang="en-US" dirty="0"/>
              <a:t>These two costs can be different from one another if care is being delivered in a way that differs from national policies.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7</a:t>
            </a:fld>
            <a:endParaRPr lang="en-US"/>
          </a:p>
        </p:txBody>
      </p:sp>
    </p:spTree>
    <p:extLst>
      <p:ext uri="{BB962C8B-B14F-4D97-AF65-F5344CB8AC3E}">
        <p14:creationId xmlns:p14="http://schemas.microsoft.com/office/powerpoint/2010/main" val="32316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noted above, each reported cost will be characterized by these three characteristics; note that some studies use a mix of approaches.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8</a:t>
            </a:fld>
            <a:endParaRPr lang="en-US"/>
          </a:p>
        </p:txBody>
      </p:sp>
    </p:spTree>
    <p:extLst>
      <p:ext uri="{BB962C8B-B14F-4D97-AF65-F5344CB8AC3E}">
        <p14:creationId xmlns:p14="http://schemas.microsoft.com/office/powerpoint/2010/main" val="260036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reminder, financial costing is often used in budgeting since it captures costs that will actually be paid for goods or services.  </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10</a:t>
            </a:fld>
            <a:endParaRPr lang="en-US"/>
          </a:p>
        </p:txBody>
      </p:sp>
    </p:spTree>
    <p:extLst>
      <p:ext uri="{BB962C8B-B14F-4D97-AF65-F5344CB8AC3E}">
        <p14:creationId xmlns:p14="http://schemas.microsoft.com/office/powerpoint/2010/main" val="315543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Bottom-up, or ingredients-based, costing can help determine the cost of all inputs needed to support a program.</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12</a:t>
            </a:fld>
            <a:endParaRPr lang="en-US"/>
          </a:p>
        </p:txBody>
      </p:sp>
    </p:spTree>
    <p:extLst>
      <p:ext uri="{BB962C8B-B14F-4D97-AF65-F5344CB8AC3E}">
        <p14:creationId xmlns:p14="http://schemas.microsoft.com/office/powerpoint/2010/main" val="287984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Empirical costing reflects the costs that are actually being incurred, while normative costs looks at how programs should be delivered (according to policies and norms), and the costs associated with those services.</a:t>
            </a:r>
          </a:p>
          <a:p>
            <a:endParaRPr lang="en-US" dirty="0"/>
          </a:p>
        </p:txBody>
      </p:sp>
      <p:sp>
        <p:nvSpPr>
          <p:cNvPr id="4" name="Slide Number Placeholder 3"/>
          <p:cNvSpPr>
            <a:spLocks noGrp="1"/>
          </p:cNvSpPr>
          <p:nvPr>
            <p:ph type="sldNum" sz="quarter" idx="5"/>
          </p:nvPr>
        </p:nvSpPr>
        <p:spPr/>
        <p:txBody>
          <a:bodyPr/>
          <a:lstStyle/>
          <a:p>
            <a:fld id="{08A21D47-1E91-4CFC-A4A3-545F38AAB7A2}" type="slidenum">
              <a:rPr lang="en-US" smtClean="0"/>
              <a:t>14</a:t>
            </a:fld>
            <a:endParaRPr lang="en-US"/>
          </a:p>
        </p:txBody>
      </p:sp>
    </p:spTree>
    <p:extLst>
      <p:ext uri="{BB962C8B-B14F-4D97-AF65-F5344CB8AC3E}">
        <p14:creationId xmlns:p14="http://schemas.microsoft.com/office/powerpoint/2010/main" val="328791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4A5E-88E0-E13F-46BE-58C158B0E2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58DA7E-FEB9-C4BC-0BA7-10BD3E714A6F}"/>
              </a:ext>
            </a:extLst>
          </p:cNvPr>
          <p:cNvSpPr>
            <a:spLocks noGrp="1"/>
          </p:cNvSpPr>
          <p:nvPr>
            <p:ph type="dt" sz="half" idx="10"/>
          </p:nvPr>
        </p:nvSpPr>
        <p:spPr/>
        <p:txBody>
          <a:bodyPr/>
          <a:lstStyle/>
          <a:p>
            <a:fld id="{7A17CA7A-9323-4870-9BA1-B04D465B1711}" type="datetimeFigureOut">
              <a:rPr lang="en-US" smtClean="0"/>
              <a:t>10/19/2022</a:t>
            </a:fld>
            <a:endParaRPr lang="en-US"/>
          </a:p>
        </p:txBody>
      </p:sp>
      <p:sp>
        <p:nvSpPr>
          <p:cNvPr id="4" name="Footer Placeholder 3">
            <a:extLst>
              <a:ext uri="{FF2B5EF4-FFF2-40B4-BE49-F238E27FC236}">
                <a16:creationId xmlns:a16="http://schemas.microsoft.com/office/drawing/2014/main" id="{3CF4A74C-376C-8A17-80AD-C0DAB76154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EF999A-F87A-EB5A-20E1-13781EDB2C02}"/>
              </a:ext>
            </a:extLst>
          </p:cNvPr>
          <p:cNvSpPr>
            <a:spLocks noGrp="1"/>
          </p:cNvSpPr>
          <p:nvPr>
            <p:ph type="sldNum" sz="quarter" idx="12"/>
          </p:nvPr>
        </p:nvSpPr>
        <p:spPr/>
        <p:txBody>
          <a:bodyPr/>
          <a:lstStyle/>
          <a:p>
            <a:fld id="{66758BA2-D28F-4C9C-98FC-5B72E931A6A0}" type="slidenum">
              <a:rPr lang="en-US" smtClean="0"/>
              <a:t>‹#›</a:t>
            </a:fld>
            <a:endParaRPr lang="en-US"/>
          </a:p>
        </p:txBody>
      </p:sp>
    </p:spTree>
    <p:extLst>
      <p:ext uri="{BB962C8B-B14F-4D97-AF65-F5344CB8AC3E}">
        <p14:creationId xmlns:p14="http://schemas.microsoft.com/office/powerpoint/2010/main" val="191654543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ADDF3-B1C8-9FFD-128A-6A661C74C59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97D4AD-C42D-7A27-D812-E163FE0D706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C3C6F-3ED4-6196-DE89-BBC28A90A3D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A17CA7A-9323-4870-9BA1-B04D465B1711}" type="datetimeFigureOut">
              <a:rPr lang="en-US" smtClean="0"/>
              <a:t>10/19/2022</a:t>
            </a:fld>
            <a:endParaRPr lang="en-US"/>
          </a:p>
        </p:txBody>
      </p:sp>
      <p:sp>
        <p:nvSpPr>
          <p:cNvPr id="5" name="Footer Placeholder 4">
            <a:extLst>
              <a:ext uri="{FF2B5EF4-FFF2-40B4-BE49-F238E27FC236}">
                <a16:creationId xmlns:a16="http://schemas.microsoft.com/office/drawing/2014/main" id="{BF640D15-2186-2B20-DE9A-0F61EE2C1D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6CBCA6-882E-1703-DD0F-3326FCD30A0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758BA2-D28F-4C9C-98FC-5B72E931A6A0}" type="slidenum">
              <a:rPr lang="en-US" smtClean="0"/>
              <a:t>‹#›</a:t>
            </a:fld>
            <a:endParaRPr lang="en-US"/>
          </a:p>
        </p:txBody>
      </p:sp>
    </p:spTree>
    <p:extLst>
      <p:ext uri="{BB962C8B-B14F-4D97-AF65-F5344CB8AC3E}">
        <p14:creationId xmlns:p14="http://schemas.microsoft.com/office/powerpoint/2010/main" val="2985381154"/>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98144A4-5C3B-73CD-C5EF-A133CA5745D3}"/>
              </a:ext>
            </a:extLst>
          </p:cNvPr>
          <p:cNvSpPr>
            <a:spLocks noGrp="1"/>
          </p:cNvSpPr>
          <p:nvPr>
            <p:ph type="title"/>
          </p:nvPr>
        </p:nvSpPr>
        <p:spPr/>
        <p:txBody>
          <a:bodyPr/>
          <a:lstStyle/>
          <a:p>
            <a:r>
              <a:rPr lang="en-US" i="1"/>
              <a:t>Different Approaches to Costing</a:t>
            </a:r>
            <a:endParaRPr lang="en-US" i="1" dirty="0">
              <a:solidFill>
                <a:srgbClr val="FFC000"/>
              </a:solidFill>
            </a:endParaRPr>
          </a:p>
        </p:txBody>
      </p:sp>
      <p:pic>
        <p:nvPicPr>
          <p:cNvPr id="3" name="Picture 2">
            <a:extLst>
              <a:ext uri="{FF2B5EF4-FFF2-40B4-BE49-F238E27FC236}">
                <a16:creationId xmlns:a16="http://schemas.microsoft.com/office/drawing/2014/main" id="{8E8791A7-BA9C-16FC-4D00-6CEABCD0B00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50307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B050750-8B05-8782-F96E-EC88023C447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776554E-30E6-275D-08AC-8C588AE30E6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63613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C696D3-395C-0AD1-B25A-AFA4A7BA6FD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EA24020-D3B0-263A-63E5-72DAFF3624ED}"/>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331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99FCB5-6452-036C-A313-4F7E0380C28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B343079-B4D7-D739-11B1-1A7C3E1CADC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38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97E727-50C8-352F-0982-A9A55B9AE01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0019F83-F27A-9B7E-8727-9D9305752FD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693949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C61BE4B-361E-54D3-9D44-C5393A2331E7}"/>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4B74798-6CBE-E9BD-7CC5-47616408CBF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89590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72DC6B4-0C51-88D4-CFB8-8E0BFA01D2B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B93CB98-86AC-2D6D-7F7F-5981BEB9170E}"/>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71255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CDE1E49-010A-75D5-8B06-30A3CD0494B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A85985B-44F0-1183-3355-BA4D18B52EE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39982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96D616E-0C35-22CA-6B8E-E8D9372945EC}"/>
              </a:ext>
            </a:extLst>
          </p:cNvPr>
          <p:cNvSpPr>
            <a:spLocks noGrp="1"/>
          </p:cNvSpPr>
          <p:nvPr>
            <p:ph type="title"/>
          </p:nvPr>
        </p:nvSpPr>
        <p:spPr/>
        <p:txBody>
          <a:bodyPr/>
          <a:lstStyle/>
          <a:p>
            <a:r>
              <a:rPr lang="en-US" sz="3200"/>
              <a:t>Summary (so far)</a:t>
            </a:r>
            <a:endParaRPr lang="en-US" sz="3200" dirty="0"/>
          </a:p>
        </p:txBody>
      </p:sp>
      <p:pic>
        <p:nvPicPr>
          <p:cNvPr id="3" name="Picture 2">
            <a:extLst>
              <a:ext uri="{FF2B5EF4-FFF2-40B4-BE49-F238E27FC236}">
                <a16:creationId xmlns:a16="http://schemas.microsoft.com/office/drawing/2014/main" id="{E371B4E5-ED9B-8F02-FDA2-25E4C6175DD9}"/>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85035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FEAB27-23DB-7AF2-E603-4D8D664F0B1F}"/>
              </a:ext>
            </a:extLst>
          </p:cNvPr>
          <p:cNvSpPr>
            <a:spLocks noGrp="1"/>
          </p:cNvSpPr>
          <p:nvPr>
            <p:ph type="title"/>
          </p:nvPr>
        </p:nvSpPr>
        <p:spPr/>
        <p:txBody>
          <a:bodyPr/>
          <a:lstStyle/>
          <a:p>
            <a:r>
              <a:rPr lang="en-US"/>
              <a:t>Slicing the cost pie in different ways</a:t>
            </a:r>
            <a:endParaRPr lang="en-US" dirty="0"/>
          </a:p>
        </p:txBody>
      </p:sp>
      <p:pic>
        <p:nvPicPr>
          <p:cNvPr id="3" name="Picture 2">
            <a:extLst>
              <a:ext uri="{FF2B5EF4-FFF2-40B4-BE49-F238E27FC236}">
                <a16:creationId xmlns:a16="http://schemas.microsoft.com/office/drawing/2014/main" id="{61077467-2B13-85CF-E44F-164549A8100A}"/>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7165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90FFEC-0CF7-B61B-010C-2EC1AD146029}"/>
              </a:ext>
            </a:extLst>
          </p:cNvPr>
          <p:cNvSpPr>
            <a:spLocks noGrp="1"/>
          </p:cNvSpPr>
          <p:nvPr>
            <p:ph type="title"/>
          </p:nvPr>
        </p:nvSpPr>
        <p:spPr/>
        <p:txBody>
          <a:bodyPr/>
          <a:lstStyle/>
          <a:p>
            <a:r>
              <a:rPr lang="en-US"/>
              <a:t>Recall our definition of costing:</a:t>
            </a:r>
            <a:endParaRPr lang="en-US" dirty="0"/>
          </a:p>
        </p:txBody>
      </p:sp>
      <p:pic>
        <p:nvPicPr>
          <p:cNvPr id="3" name="Picture 2">
            <a:extLst>
              <a:ext uri="{FF2B5EF4-FFF2-40B4-BE49-F238E27FC236}">
                <a16:creationId xmlns:a16="http://schemas.microsoft.com/office/drawing/2014/main" id="{C9A47ABA-85A7-AA89-2671-8052D2B0252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97431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47EBD7-C1BD-DAE4-A5DD-6CA88B79A21C}"/>
              </a:ext>
            </a:extLst>
          </p:cNvPr>
          <p:cNvSpPr>
            <a:spLocks noGrp="1"/>
          </p:cNvSpPr>
          <p:nvPr>
            <p:ph type="title"/>
          </p:nvPr>
        </p:nvSpPr>
        <p:spPr/>
        <p:txBody>
          <a:bodyPr/>
          <a:lstStyle/>
          <a:p>
            <a:r>
              <a:rPr lang="en-US"/>
              <a:t>Different Approaches to Costing</a:t>
            </a:r>
            <a:endParaRPr lang="en-US" dirty="0"/>
          </a:p>
        </p:txBody>
      </p:sp>
      <p:pic>
        <p:nvPicPr>
          <p:cNvPr id="3" name="Picture 2">
            <a:extLst>
              <a:ext uri="{FF2B5EF4-FFF2-40B4-BE49-F238E27FC236}">
                <a16:creationId xmlns:a16="http://schemas.microsoft.com/office/drawing/2014/main" id="{0D363D36-51D6-700A-BD26-A5DF61785D8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5267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6E251B8-2B48-5889-AAE0-287A07BEEFD2}"/>
              </a:ext>
            </a:extLst>
          </p:cNvPr>
          <p:cNvSpPr>
            <a:spLocks noGrp="1"/>
          </p:cNvSpPr>
          <p:nvPr>
            <p:ph type="title"/>
          </p:nvPr>
        </p:nvSpPr>
        <p:spPr/>
        <p:txBody>
          <a:bodyPr/>
          <a:lstStyle/>
          <a:p>
            <a:r>
              <a:rPr lang="en-US" sz="3200"/>
              <a:t>Along what dimensions might costs vary?</a:t>
            </a:r>
            <a:endParaRPr lang="en-US" sz="3200" dirty="0"/>
          </a:p>
        </p:txBody>
      </p:sp>
      <p:pic>
        <p:nvPicPr>
          <p:cNvPr id="3" name="Picture 2">
            <a:extLst>
              <a:ext uri="{FF2B5EF4-FFF2-40B4-BE49-F238E27FC236}">
                <a16:creationId xmlns:a16="http://schemas.microsoft.com/office/drawing/2014/main" id="{312A8FCB-9D6B-7C02-808F-CF0B23252AE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0077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4128FE2-9078-0F81-3295-3CA7091CBF52}"/>
              </a:ext>
            </a:extLst>
          </p:cNvPr>
          <p:cNvSpPr>
            <a:spLocks noGrp="1"/>
          </p:cNvSpPr>
          <p:nvPr>
            <p:ph type="title"/>
          </p:nvPr>
        </p:nvSpPr>
        <p:spPr/>
        <p:txBody>
          <a:bodyPr/>
          <a:lstStyle/>
          <a:p>
            <a:r>
              <a:rPr lang="en-US" sz="3200"/>
              <a:t>Further details on two of the dimensions</a:t>
            </a:r>
            <a:endParaRPr lang="en-US" sz="3200" dirty="0"/>
          </a:p>
        </p:txBody>
      </p:sp>
      <p:pic>
        <p:nvPicPr>
          <p:cNvPr id="3" name="Picture 2">
            <a:extLst>
              <a:ext uri="{FF2B5EF4-FFF2-40B4-BE49-F238E27FC236}">
                <a16:creationId xmlns:a16="http://schemas.microsoft.com/office/drawing/2014/main" id="{84C090C9-BEDD-8543-BFC1-77C8304CB76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5528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0B9851-434E-99BD-4940-3FDEA16D1DD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3DADA5E-E9EF-45E5-1E2C-DFEFDD666423}"/>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33938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9978602-D7AB-E791-26C9-D7E92E1D552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294303AA-D353-ABAD-728D-3DCD15ECC36B}"/>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7441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70982B2-F860-61E6-5806-BB26288193EF}"/>
              </a:ext>
            </a:extLst>
          </p:cNvPr>
          <p:cNvSpPr>
            <a:spLocks noGrp="1"/>
          </p:cNvSpPr>
          <p:nvPr>
            <p:ph type="title"/>
          </p:nvPr>
        </p:nvSpPr>
        <p:spPr/>
        <p:txBody>
          <a:bodyPr/>
          <a:lstStyle/>
          <a:p>
            <a:r>
              <a:rPr lang="en-US" sz="3200"/>
              <a:t>Results can be reported using different ‘slices’ of the cost pie</a:t>
            </a:r>
            <a:endParaRPr lang="en-US" sz="3200" dirty="0"/>
          </a:p>
        </p:txBody>
      </p:sp>
      <p:pic>
        <p:nvPicPr>
          <p:cNvPr id="3" name="Picture 2">
            <a:extLst>
              <a:ext uri="{FF2B5EF4-FFF2-40B4-BE49-F238E27FC236}">
                <a16:creationId xmlns:a16="http://schemas.microsoft.com/office/drawing/2014/main" id="{2751828C-F933-4F1B-D37F-17C7C09B7EE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13341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C50E1E3-05DF-AF40-441F-36894E603BAF}"/>
              </a:ext>
            </a:extLst>
          </p:cNvPr>
          <p:cNvSpPr>
            <a:spLocks noGrp="1"/>
          </p:cNvSpPr>
          <p:nvPr>
            <p:ph type="title"/>
          </p:nvPr>
        </p:nvSpPr>
        <p:spPr/>
        <p:txBody>
          <a:bodyPr/>
          <a:lstStyle/>
          <a:p>
            <a:r>
              <a:rPr lang="en-US" sz="3600"/>
              <a:t>Examples of ‘slices’</a:t>
            </a:r>
            <a:endParaRPr lang="en-US" sz="3600" dirty="0"/>
          </a:p>
        </p:txBody>
      </p:sp>
      <p:pic>
        <p:nvPicPr>
          <p:cNvPr id="3" name="Picture 2">
            <a:extLst>
              <a:ext uri="{FF2B5EF4-FFF2-40B4-BE49-F238E27FC236}">
                <a16:creationId xmlns:a16="http://schemas.microsoft.com/office/drawing/2014/main" id="{7393F056-417B-353A-346B-E90681EEAB0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55321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A8A72D-701E-98D1-191F-E4CED205690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3C0FAB8-5EA3-B5E2-6DCA-307A3EB1DE98}"/>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83117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9A55BF-DC67-3684-03DF-ED35563789D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647E18D0-7E5B-1656-2651-BF25CBC7E45F}"/>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49378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673942-BB2F-5A51-6883-2DBB3FDE6475}"/>
              </a:ext>
            </a:extLst>
          </p:cNvPr>
          <p:cNvSpPr>
            <a:spLocks noGrp="1"/>
          </p:cNvSpPr>
          <p:nvPr>
            <p:ph type="title"/>
          </p:nvPr>
        </p:nvSpPr>
        <p:spPr/>
        <p:txBody>
          <a:bodyPr/>
          <a:lstStyle/>
          <a:p>
            <a:r>
              <a:rPr lang="en-US" sz="3200"/>
              <a:t>Returning to fixed vs. variable costs:  </a:t>
            </a:r>
            <a:br>
              <a:rPr lang="en-US" sz="3200"/>
            </a:br>
            <a:r>
              <a:rPr lang="en-US" sz="3200"/>
              <a:t>Examining efficiencies using a numerical example</a:t>
            </a:r>
            <a:endParaRPr lang="en-US" sz="3200" dirty="0"/>
          </a:p>
        </p:txBody>
      </p:sp>
      <p:pic>
        <p:nvPicPr>
          <p:cNvPr id="3" name="Picture 2">
            <a:extLst>
              <a:ext uri="{FF2B5EF4-FFF2-40B4-BE49-F238E27FC236}">
                <a16:creationId xmlns:a16="http://schemas.microsoft.com/office/drawing/2014/main" id="{9463103C-B440-0858-C31B-B73ECDB3B2B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6231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65B0C53-71F2-4721-F390-D03966FC8DF8}"/>
              </a:ext>
            </a:extLst>
          </p:cNvPr>
          <p:cNvSpPr>
            <a:spLocks noGrp="1"/>
          </p:cNvSpPr>
          <p:nvPr>
            <p:ph type="title"/>
          </p:nvPr>
        </p:nvSpPr>
        <p:spPr/>
        <p:txBody>
          <a:bodyPr/>
          <a:lstStyle/>
          <a:p>
            <a:r>
              <a:rPr lang="en-US" sz="3200"/>
              <a:t>Example continued: Calculating average costs</a:t>
            </a:r>
            <a:endParaRPr lang="en-US" sz="3200" dirty="0"/>
          </a:p>
        </p:txBody>
      </p:sp>
      <p:pic>
        <p:nvPicPr>
          <p:cNvPr id="3" name="Picture 2">
            <a:extLst>
              <a:ext uri="{FF2B5EF4-FFF2-40B4-BE49-F238E27FC236}">
                <a16:creationId xmlns:a16="http://schemas.microsoft.com/office/drawing/2014/main" id="{D2845F92-93DA-0985-DB06-3ED0F157395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773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E6A89F-A7B7-6EAC-EDDA-823FB17E50FC}"/>
              </a:ext>
            </a:extLst>
          </p:cNvPr>
          <p:cNvSpPr>
            <a:spLocks noGrp="1"/>
          </p:cNvSpPr>
          <p:nvPr>
            <p:ph type="title"/>
          </p:nvPr>
        </p:nvSpPr>
        <p:spPr/>
        <p:txBody>
          <a:bodyPr/>
          <a:lstStyle/>
          <a:p>
            <a:r>
              <a:rPr lang="en-US"/>
              <a:t>What are the different costing approaches (during conceptualization)?</a:t>
            </a:r>
            <a:endParaRPr lang="en-US" dirty="0"/>
          </a:p>
        </p:txBody>
      </p:sp>
      <p:pic>
        <p:nvPicPr>
          <p:cNvPr id="3" name="Picture 2">
            <a:extLst>
              <a:ext uri="{FF2B5EF4-FFF2-40B4-BE49-F238E27FC236}">
                <a16:creationId xmlns:a16="http://schemas.microsoft.com/office/drawing/2014/main" id="{85503A02-62DC-1435-8567-FA10A4DB9DE6}"/>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26791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82C750-AC6A-971C-CDC4-98CCCB02C9CB}"/>
              </a:ext>
            </a:extLst>
          </p:cNvPr>
          <p:cNvSpPr>
            <a:spLocks noGrp="1"/>
          </p:cNvSpPr>
          <p:nvPr>
            <p:ph type="title"/>
          </p:nvPr>
        </p:nvSpPr>
        <p:spPr/>
        <p:txBody>
          <a:bodyPr/>
          <a:lstStyle/>
          <a:p>
            <a:r>
              <a:rPr lang="en-US" sz="3200"/>
              <a:t>Why do we care? </a:t>
            </a:r>
            <a:br>
              <a:rPr lang="en-US" sz="3200"/>
            </a:br>
            <a:r>
              <a:rPr lang="en-US" sz="3200"/>
              <a:t>To identify efficient production levels</a:t>
            </a:r>
            <a:endParaRPr lang="en-US" sz="3200" dirty="0"/>
          </a:p>
        </p:txBody>
      </p:sp>
      <p:pic>
        <p:nvPicPr>
          <p:cNvPr id="3" name="Picture 2">
            <a:extLst>
              <a:ext uri="{FF2B5EF4-FFF2-40B4-BE49-F238E27FC236}">
                <a16:creationId xmlns:a16="http://schemas.microsoft.com/office/drawing/2014/main" id="{1E8AB57C-AF9C-0C1D-52A4-DB0884E4CE0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33173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CDD97D-257E-A285-8930-FB7A93F3EEA3}"/>
              </a:ext>
            </a:extLst>
          </p:cNvPr>
          <p:cNvSpPr>
            <a:spLocks noGrp="1"/>
          </p:cNvSpPr>
          <p:nvPr>
            <p:ph type="title"/>
          </p:nvPr>
        </p:nvSpPr>
        <p:spPr/>
        <p:txBody>
          <a:bodyPr/>
          <a:lstStyle/>
          <a:p>
            <a:r>
              <a:rPr lang="en-US" sz="3200"/>
              <a:t>A final wrinkle: Shared/joint costs</a:t>
            </a:r>
            <a:endParaRPr lang="en-US" sz="3200" dirty="0"/>
          </a:p>
        </p:txBody>
      </p:sp>
      <p:pic>
        <p:nvPicPr>
          <p:cNvPr id="3" name="Picture 2">
            <a:extLst>
              <a:ext uri="{FF2B5EF4-FFF2-40B4-BE49-F238E27FC236}">
                <a16:creationId xmlns:a16="http://schemas.microsoft.com/office/drawing/2014/main" id="{4EB7014C-DBED-5E6F-B3CC-F13C5C62A4E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51898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14DE59-7910-A5FC-3272-039B3DC4326B}"/>
              </a:ext>
            </a:extLst>
          </p:cNvPr>
          <p:cNvSpPr>
            <a:spLocks noGrp="1"/>
          </p:cNvSpPr>
          <p:nvPr>
            <p:ph type="title"/>
          </p:nvPr>
        </p:nvSpPr>
        <p:spPr/>
        <p:txBody>
          <a:bodyPr/>
          <a:lstStyle/>
          <a:p>
            <a:r>
              <a:rPr lang="en-US"/>
              <a:t>Resources and references</a:t>
            </a:r>
            <a:endParaRPr lang="en-US" dirty="0"/>
          </a:p>
        </p:txBody>
      </p:sp>
      <p:pic>
        <p:nvPicPr>
          <p:cNvPr id="3" name="Picture 2">
            <a:extLst>
              <a:ext uri="{FF2B5EF4-FFF2-40B4-BE49-F238E27FC236}">
                <a16:creationId xmlns:a16="http://schemas.microsoft.com/office/drawing/2014/main" id="{A410077B-B94B-DFA3-91D5-0F639C6469CC}"/>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36107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F94D589-60CF-9A74-1548-2E0BC98C674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ECF74BFA-9DCD-EE6B-9D7E-C06C00D40B6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90071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18AE08-B577-BA1E-B253-D9DA7826049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7DAD6CA-8ADA-7F4D-E6BC-CD40CB513128}"/>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05475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BAF1DC0-4A02-838C-E5A3-CBEE72421E51}"/>
              </a:ext>
            </a:extLst>
          </p:cNvPr>
          <p:cNvSpPr>
            <a:spLocks noGrp="1"/>
          </p:cNvSpPr>
          <p:nvPr>
            <p:ph type="title"/>
          </p:nvPr>
        </p:nvSpPr>
        <p:spPr/>
        <p:txBody>
          <a:bodyPr/>
          <a:lstStyle/>
          <a:p>
            <a:r>
              <a:rPr lang="en-US"/>
              <a:t>Thank you for your attention!</a:t>
            </a:r>
            <a:endParaRPr lang="en-US" dirty="0"/>
          </a:p>
        </p:txBody>
      </p:sp>
      <p:pic>
        <p:nvPicPr>
          <p:cNvPr id="3" name="Picture 2">
            <a:extLst>
              <a:ext uri="{FF2B5EF4-FFF2-40B4-BE49-F238E27FC236}">
                <a16:creationId xmlns:a16="http://schemas.microsoft.com/office/drawing/2014/main" id="{C72110E8-E838-4E53-B663-7D55BE3B56D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5901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07EDE8-C1C4-0E60-A466-9E698F305417}"/>
              </a:ext>
            </a:extLst>
          </p:cNvPr>
          <p:cNvSpPr>
            <a:spLocks noGrp="1"/>
          </p:cNvSpPr>
          <p:nvPr>
            <p:ph type="title"/>
          </p:nvPr>
        </p:nvSpPr>
        <p:spPr/>
        <p:txBody>
          <a:bodyPr/>
          <a:lstStyle/>
          <a:p>
            <a:r>
              <a:rPr lang="en-US" sz="3200"/>
              <a:t>Different types of costing approaches while conceptualizing a costing study</a:t>
            </a:r>
            <a:endParaRPr lang="en-US" sz="3200" dirty="0"/>
          </a:p>
        </p:txBody>
      </p:sp>
      <p:pic>
        <p:nvPicPr>
          <p:cNvPr id="3" name="Picture 2">
            <a:extLst>
              <a:ext uri="{FF2B5EF4-FFF2-40B4-BE49-F238E27FC236}">
                <a16:creationId xmlns:a16="http://schemas.microsoft.com/office/drawing/2014/main" id="{5E0D90B0-1079-939B-5733-6633B4F120C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701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812C3B-51B1-65CB-A578-53195824CD01}"/>
              </a:ext>
            </a:extLst>
          </p:cNvPr>
          <p:cNvSpPr>
            <a:spLocks noGrp="1"/>
          </p:cNvSpPr>
          <p:nvPr>
            <p:ph type="title"/>
          </p:nvPr>
        </p:nvSpPr>
        <p:spPr/>
        <p:txBody>
          <a:bodyPr/>
          <a:lstStyle/>
          <a:p>
            <a:r>
              <a:rPr lang="en-US" sz="3200"/>
              <a:t>Costing approach: </a:t>
            </a:r>
            <a:r>
              <a:rPr lang="en-US" sz="3200">
                <a:solidFill>
                  <a:srgbClr val="00B050"/>
                </a:solidFill>
              </a:rPr>
              <a:t>Financial</a:t>
            </a:r>
            <a:r>
              <a:rPr lang="en-US" sz="3200"/>
              <a:t> vs. </a:t>
            </a:r>
            <a:r>
              <a:rPr lang="en-US" sz="3200">
                <a:solidFill>
                  <a:srgbClr val="00B050"/>
                </a:solidFill>
              </a:rPr>
              <a:t>Economic</a:t>
            </a:r>
            <a:endParaRPr lang="en-US" sz="3200" dirty="0">
              <a:solidFill>
                <a:srgbClr val="00B050"/>
              </a:solidFill>
            </a:endParaRPr>
          </a:p>
        </p:txBody>
      </p:sp>
      <p:pic>
        <p:nvPicPr>
          <p:cNvPr id="3" name="Picture 2">
            <a:extLst>
              <a:ext uri="{FF2B5EF4-FFF2-40B4-BE49-F238E27FC236}">
                <a16:creationId xmlns:a16="http://schemas.microsoft.com/office/drawing/2014/main" id="{9BFB9991-8F99-40DC-D80A-6717E0D5F2E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61849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96D6601-DE29-AF49-6D0F-3A949543D420}"/>
              </a:ext>
            </a:extLst>
          </p:cNvPr>
          <p:cNvSpPr>
            <a:spLocks noGrp="1"/>
          </p:cNvSpPr>
          <p:nvPr>
            <p:ph type="title"/>
          </p:nvPr>
        </p:nvSpPr>
        <p:spPr/>
        <p:txBody>
          <a:bodyPr/>
          <a:lstStyle/>
          <a:p>
            <a:r>
              <a:rPr lang="en-US" sz="3200"/>
              <a:t>Costing approach: ‘</a:t>
            </a:r>
            <a:r>
              <a:rPr lang="en-US" sz="3200">
                <a:solidFill>
                  <a:srgbClr val="00B050"/>
                </a:solidFill>
              </a:rPr>
              <a:t>Top-down</a:t>
            </a:r>
            <a:r>
              <a:rPr lang="en-US" sz="3200"/>
              <a:t>’ vs. ‘</a:t>
            </a:r>
            <a:r>
              <a:rPr lang="en-US" sz="3200">
                <a:solidFill>
                  <a:srgbClr val="00B050"/>
                </a:solidFill>
              </a:rPr>
              <a:t>Bottom-up</a:t>
            </a:r>
            <a:r>
              <a:rPr lang="en-US" sz="3200"/>
              <a:t>’</a:t>
            </a:r>
            <a:endParaRPr lang="en-US" sz="3200" dirty="0"/>
          </a:p>
        </p:txBody>
      </p:sp>
      <p:pic>
        <p:nvPicPr>
          <p:cNvPr id="3" name="Picture 2">
            <a:extLst>
              <a:ext uri="{FF2B5EF4-FFF2-40B4-BE49-F238E27FC236}">
                <a16:creationId xmlns:a16="http://schemas.microsoft.com/office/drawing/2014/main" id="{0734EFAA-636F-ACB6-6EFD-2F92C73FE13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69330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BCAD392-94DB-3EB8-9F57-8CD82CF35B5C}"/>
              </a:ext>
            </a:extLst>
          </p:cNvPr>
          <p:cNvSpPr>
            <a:spLocks noGrp="1"/>
          </p:cNvSpPr>
          <p:nvPr>
            <p:ph type="title"/>
          </p:nvPr>
        </p:nvSpPr>
        <p:spPr/>
        <p:txBody>
          <a:bodyPr/>
          <a:lstStyle/>
          <a:p>
            <a:r>
              <a:rPr lang="en-US" sz="3200"/>
              <a:t>Costing approach: </a:t>
            </a:r>
            <a:r>
              <a:rPr lang="en-US" sz="3200">
                <a:solidFill>
                  <a:srgbClr val="00B050"/>
                </a:solidFill>
              </a:rPr>
              <a:t>Empirical</a:t>
            </a:r>
            <a:r>
              <a:rPr lang="en-US" sz="3200"/>
              <a:t> vs. </a:t>
            </a:r>
            <a:r>
              <a:rPr lang="en-US" sz="3200">
                <a:solidFill>
                  <a:srgbClr val="00B050"/>
                </a:solidFill>
              </a:rPr>
              <a:t>Normative</a:t>
            </a:r>
            <a:endParaRPr lang="en-US" sz="3200" dirty="0">
              <a:solidFill>
                <a:srgbClr val="00B050"/>
              </a:solidFill>
            </a:endParaRPr>
          </a:p>
        </p:txBody>
      </p:sp>
      <p:pic>
        <p:nvPicPr>
          <p:cNvPr id="3" name="Picture 2">
            <a:extLst>
              <a:ext uri="{FF2B5EF4-FFF2-40B4-BE49-F238E27FC236}">
                <a16:creationId xmlns:a16="http://schemas.microsoft.com/office/drawing/2014/main" id="{A46C198C-D519-8B4A-2AC8-90A27B3F1CE2}"/>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07169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3FE290-4B8A-2DD2-3D66-661D7859C6BD}"/>
              </a:ext>
            </a:extLst>
          </p:cNvPr>
          <p:cNvSpPr>
            <a:spLocks noGrp="1"/>
          </p:cNvSpPr>
          <p:nvPr>
            <p:ph type="title"/>
          </p:nvPr>
        </p:nvSpPr>
        <p:spPr/>
        <p:txBody>
          <a:bodyPr/>
          <a:lstStyle/>
          <a:p>
            <a:r>
              <a:rPr lang="en-US" sz="3200"/>
              <a:t>How are these different costing approaches related?</a:t>
            </a:r>
            <a:endParaRPr lang="en-US" sz="3200" dirty="0"/>
          </a:p>
        </p:txBody>
      </p:sp>
      <p:pic>
        <p:nvPicPr>
          <p:cNvPr id="3" name="Picture 2">
            <a:extLst>
              <a:ext uri="{FF2B5EF4-FFF2-40B4-BE49-F238E27FC236}">
                <a16:creationId xmlns:a16="http://schemas.microsoft.com/office/drawing/2014/main" id="{05212806-5461-9A5B-FD1F-C2453923CDF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7592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FEC307E-D224-718B-B1C1-F533F39424A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979E05F-A59A-9E43-CBF6-17159BD9FC02}"/>
              </a:ext>
            </a:extLst>
          </p:cNvPr>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96066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1375</Words>
  <Application>Microsoft Office PowerPoint</Application>
  <PresentationFormat>On-screen Show (4:3)</PresentationFormat>
  <Paragraphs>90</Paragraphs>
  <Slides>35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Different Approaches to Costing</vt:lpstr>
      <vt:lpstr>Different Approaches to Costing</vt:lpstr>
      <vt:lpstr>What are the different costing approaches (during conceptualization)?</vt:lpstr>
      <vt:lpstr>Different types of costing approaches while conceptualizing a costing study</vt:lpstr>
      <vt:lpstr>Costing approach: Financial vs. Economic</vt:lpstr>
      <vt:lpstr>Costing approach: ‘Top-down’ vs. ‘Bottom-up’</vt:lpstr>
      <vt:lpstr>Costing approach: Empirical vs. Normative</vt:lpstr>
      <vt:lpstr>How are these different costing approaches related?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(so far)</vt:lpstr>
      <vt:lpstr>Slicing the cost pie in different ways</vt:lpstr>
      <vt:lpstr>Recall our definition of costing:</vt:lpstr>
      <vt:lpstr>Along what dimensions might costs vary?</vt:lpstr>
      <vt:lpstr>Further details on two of the dimensions</vt:lpstr>
      <vt:lpstr>PowerPoint Presentation</vt:lpstr>
      <vt:lpstr>PowerPoint Presentation</vt:lpstr>
      <vt:lpstr>Results can be reported using different ‘slices’ of the cost pie</vt:lpstr>
      <vt:lpstr>Examples of ‘slices’</vt:lpstr>
      <vt:lpstr>PowerPoint Presentation</vt:lpstr>
      <vt:lpstr>PowerPoint Presentation</vt:lpstr>
      <vt:lpstr>Returning to fixed vs. variable costs:   Examining efficiencies using a numerical example</vt:lpstr>
      <vt:lpstr>Example continued: Calculating average costs</vt:lpstr>
      <vt:lpstr>Why do we care?  To identify efficient production levels</vt:lpstr>
      <vt:lpstr>A final wrinkle: Shared/joint costs</vt:lpstr>
      <vt:lpstr>Resources and references</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Approaches to Costing</dc:title>
  <dc:creator>Margaret Reeves</dc:creator>
  <cp:lastModifiedBy>Margaret Reeves</cp:lastModifiedBy>
  <cp:revision>2</cp:revision>
  <dcterms:created xsi:type="dcterms:W3CDTF">2022-10-20T02:21:32Z</dcterms:created>
  <dcterms:modified xsi:type="dcterms:W3CDTF">2022-10-20T02:31:43Z</dcterms:modified>
</cp:coreProperties>
</file>